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9" r:id="rId2"/>
    <p:sldId id="268" r:id="rId3"/>
    <p:sldId id="257" r:id="rId4"/>
    <p:sldId id="270" r:id="rId5"/>
    <p:sldId id="273" r:id="rId6"/>
    <p:sldId id="272" r:id="rId7"/>
    <p:sldId id="310" r:id="rId8"/>
    <p:sldId id="278" r:id="rId9"/>
    <p:sldId id="280" r:id="rId10"/>
    <p:sldId id="283" r:id="rId11"/>
    <p:sldId id="276" r:id="rId12"/>
    <p:sldId id="279" r:id="rId13"/>
    <p:sldId id="311" r:id="rId14"/>
    <p:sldId id="284" r:id="rId15"/>
    <p:sldId id="304" r:id="rId16"/>
    <p:sldId id="281" r:id="rId17"/>
    <p:sldId id="277" r:id="rId18"/>
    <p:sldId id="297" r:id="rId19"/>
    <p:sldId id="308" r:id="rId20"/>
    <p:sldId id="285" r:id="rId21"/>
    <p:sldId id="299" r:id="rId22"/>
    <p:sldId id="293" r:id="rId23"/>
    <p:sldId id="295" r:id="rId24"/>
    <p:sldId id="294" r:id="rId25"/>
    <p:sldId id="298" r:id="rId26"/>
    <p:sldId id="302" r:id="rId27"/>
    <p:sldId id="301" r:id="rId28"/>
    <p:sldId id="296" r:id="rId29"/>
    <p:sldId id="31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EE2F3"/>
    <a:srgbClr val="FDCBE9"/>
    <a:srgbClr val="FF3399"/>
    <a:srgbClr val="6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5" autoAdjust="0"/>
    <p:restoredTop sz="94660"/>
  </p:normalViewPr>
  <p:slideViewPr>
    <p:cSldViewPr>
      <p:cViewPr varScale="1">
        <p:scale>
          <a:sx n="69" d="100"/>
          <a:sy n="69" d="100"/>
        </p:scale>
        <p:origin x="-13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4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75DECB-E6DA-4178-A876-4774C1378733}" type="datetimeFigureOut">
              <a:rPr lang="en-US" smtClean="0"/>
              <a:t>07-Aug-16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AB172-600F-46FF-81FA-83158E120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6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শিক্ষার্থীদের শুভেচ্ছা জানাবেন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। আপনাদের নিজস্ব কলাকৌশল প্রয়োগ করেও সুন্দর ভাবে ক্লাসটি উপস্থাপন করতে পারেন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AB172-600F-46FF-81FA-83158E1200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123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এককভাবে   প্রশ্ন করে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উত্তর আদায় করার মধ্য দিয়ে পাঠটি কতটুকু শিখতে পারলো এবং তাদের চিন্তন দক্ষতা কতটুকু বৃদ্ধি পেল তা যাচাই করা যেতে পারে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AB172-600F-46FF-81FA-83158E12004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807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‘লাল গরুটা’ গল্পে লাল গরু একটি গৃহপালিত প্রাণী। এই   রচনাটিতে   গৃহেপালিত প্রাণী লাল গরুর উৎপত্তিস্থল এবং বংশ পরিচয় সম্পর্কে শিক্ষার্থীরা সহজেই    বোধগম্য  হবে ও বলতে পারবে  এবং গৃহে পশু পালনে তারা উৎসাহি হবে।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AB172-600F-46FF-81FA-83158E12004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686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‘লাল গরুটা’ গল্পে লাল গরু একটি গৃহপালিত প্রাণী। এই   রচনাটিতে   গৃহেপালিত প্রাণী লাল গরুর উৎপত্তিস্থল এবং  আভাওয়া            সম্পর্কে শিক্ষার্থীরা সহজেই    বোধগম্য  হবে ও বলতে পারবে  এবং গৃহে পশু পালনে তারা উৎসাহি হবে।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AB172-600F-46FF-81FA-83158E12004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238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‘লাল গরুটা’   রচনাটিতে   গৃহেপালিত প্রাণী লাল গরুর    বংশ বৃদ্ধির প্রক্রিয়া       এবং     রোগ প্রতিরোধ     সম্পর্কে শিক্ষার্থীরা সহজেই    বোধগম্য  হবে ও বলতে পারবে  এবং গৃহে পশু পালনে তারা উৎসাহি হবে।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AB172-600F-46FF-81FA-83158E12004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221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‘লাল গরুটা’    রচনাটিতে   গৃহেপালিত প্রাণী লাল গাভীর      বৈশিষ্ট্য     এবং    উৎপাদন ক্ষমতা   সম্পর্কে শিক্ষার্থীরা সহজেই    বোধগম্য  হবে ও বলতে পারবে  এবং গৃহে পশু পালনে তারা উৎসাহি হবে।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AB172-600F-46FF-81FA-83158E12004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7033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‘লাল গরুটা’    রচনাটিতে   গৃহেপালিত প্রাণী লাল গরুর    উৎপাদন ক্ষমতাএবং প্রয়োজনীয়তা     সম্পর্কে শিক্ষার্থীরা সহজেই    বোধগম্য  হবে ও বলতে পারবে  এবং গৃহে পশু পালনে তারা উৎসাহি হবে।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AB172-600F-46FF-81FA-83158E12004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8238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‘লাল গরুটা’    রচনাটিতে   গৃহেপালিত প্রাণী  গরুর    উৎপাদন ক্ষমতাএবং প্রয়োজনীয়তা     সম্পর্কে শিক্ষার্থীরা সহজেই    বোধগম্য  হবে ও বলতে পারবে  এবং গৃহে গবাদি পশু পালনে তারা উৎসাহি হবে।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AB172-600F-46FF-81FA-83158E12004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1602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‘লাল গরুটা’    রচনাটিতে   গৃহেপালিত প্রাণী  গরুর    উৎপাদন ক্ষমতাএবং প্রয়োজনীয়তা     সম্পর্কে শিক্ষার্থীরা সহজেই    বোধগম্য  হবে ও বলতে পারবে  এবং গৃহে গবাদি পশু পালনে তারা উৎসাহি হবে।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AB172-600F-46FF-81FA-83158E12004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27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‘লাল গরুটা’    রচনাটিতে   গৃহেপালিত প্রাণী  গরুর    উৎপাদন ক্ষমতা,        প্রয়োজনীয়তা প্রাণিকুলের প্রতি মমত্ববোধ ও ভালোবাসা       সম্পর্কে শিক্ষার্থীরা সহজেই    বোধগম্য  হবে ও বলতে পারবে  এবং গৃহে গবাদি পশু পালনে তারা উৎসাহি হবে।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AB172-600F-46FF-81FA-83158E12004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4976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‘লাল গরুটা’    রচনাটিতে   গৃহেপালিত প্রাণী  গরুর    উৎপাদন ক্ষমতা,        প্রয়োজনীয়তা প্রাণিকুলের প্রতিপরিবারের শিশু থেকে শুরু করে সকল সদস্যের      মমত্ববোধ ও ভালোবাসা       সম্পর্কে শিক্ষার্থীরা সহজেই    বোধগম্য  হবে ও বলতে পারবে  এবং গৃহে গবাদি পশু পালনে তারা উৎসাহি হবে।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AB172-600F-46FF-81FA-83158E12004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56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প্রেষণা সৃষ্টি করতে শিক্ষক মন্ডলী অন্য উপকরণ বা ছবি ও ব্যবহার করতে পারবেন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AB172-600F-46FF-81FA-83158E1200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850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‘লাল গরুটা’    রচনাটিতে   গৃহেপালিত প্রাণী  গরুর    উৎপাদন ক্ষমতা,        প্রয়োজনীয়তা প্রাণিকুলের প্রতিপরিবারের শিশু থেকে শুরু করে সকল সদস্যের      মমত্ববোধ ও ভালোবাসা       সম্পর্কে শিক্ষার্থীরা সহজেই    বোধগম্য  হবে ও বলতে পারবে  এবং গৃহে গবাদি পশু পালনে তারা উৎসাহি হবে।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AB172-600F-46FF-81FA-83158E12004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5082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একের অধিক দলে বিভক্ত করে প্রশ্ন দিয়ে উত্তর আদায় করার মধ্য দিয়ে পাঠটি কতটুকু শিখতে পারলো এবং তাদের চিন্তন দক্ষতা কতটুকু বৃদ্ধি পেল তা যাচাই করা যেতে পারে।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AB172-600F-46FF-81FA-83158E12004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71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এ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ককভাবে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প্রশ্ন দিয়ে উত্তর আদায় করার মধ্য দিয়ে পাঠটি কতটুকু শিখতে পারলো এবং তাদের চিন্তন দক্ষতা কতটুকু বৃদ্ধি পেল তা যাচাই করা যেতে পারে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AB172-600F-46FF-81FA-83158E12004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1654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এ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ককভাবে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প্রশ্ন দিয়ে উত্তর আদায় করার মধ্য দিয়ে পাঠটি কতটুকু শিখতে পারলো এবং তাদের চিন্তন দক্ষতা কতটুকু বৃদ্ধি পেল তা যাচাই করা যেতে পারে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AB172-600F-46FF-81FA-83158E12004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9106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২০-২৫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মিনিটের মধ্যে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লেখা শেষ করতে পারবে এমন একটি বাড়ির কাজের মধ্য দিয়ে পাঠটি শিক্ষার্থীদের স্মৃতিতে ধারন করে রাখার ক্ষমতা আদায় করা যেতে পারে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AB172-600F-46FF-81FA-83158E12004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9035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শিক্ষার্থীদের 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ধন্যবাদ জানিয়ে শ্রেণিকক্ষ ত্যাগ করবেন।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AB172-600F-46FF-81FA-83158E12004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765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AB172-600F-46FF-81FA-83158E12004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76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পাঠ ঘোষনা 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AB172-600F-46FF-81FA-83158E1200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039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একটি ক্লিক করলে প্রশ্ন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এবং পরবর্তী ক্লিক করলে উত্তর আসবে,এই ভাবে পর্যায়ক্রমে প্রশ্ন করে ও উত্তর আদায় করার মধ্য দিয়ে   সেলিনা হোসেন এর  সংক্ষিপ্ত জীবন  শিক্ষার্থীদের বোধগম্য হবে।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AB172-600F-46FF-81FA-83158E1200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807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এককভাবে   প্রশ্ন করে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উত্তর আদায় করার মধ্য দিয়ে পাঠটি কতটুকু শিখতে পারলো এবং তাদের চিন্তন দক্ষতা কতটুকু বৃদ্ধি পেল তা যাচাই করা যেতে পারে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AB172-600F-46FF-81FA-83158E1200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807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শুদ্ধউচ্চারণে পঠিত অংশটুকু পড়ে 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শোনাবেন এবং শিক্ষার্থীদের মনোযোগ দিয়ে শুনতে বলবেন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AB172-600F-46FF-81FA-83158E1200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327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দুই বা তিনজন শিক্ষার্থী দিয়ে 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পঠিত    অংশ থেকে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সঠিক 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পড়তে দিবেন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এবং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অন্য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শিক্ষার্থীদের মনোযোগ দিয়ে শুনতে বলবেন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AB172-600F-46FF-81FA-83158E1200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457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প্রতিটি শব্দের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অর্থ ছবিসহ উল্লেখ করা হয়েছে,এতে শিক্ষার্থীরা প্রথমে শব্দ এবং পরে ছবিসহ শব্দের অর্থ শিখবে ও বাক্য তৈরি করবে.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AB172-600F-46FF-81FA-83158E1200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398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প্রতিটি শব্দের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অর্থ ছবিসহ উল্লেখ করা হয়েছে,এতে শিক্ষার্থীরা প্রথমে শব্দ এবং পরে ছবিসহ শব্দের অর্থ শিখবে ও বাক্য তৈরি করবে।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AB172-600F-46FF-81FA-83158E12004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060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07-Aug-16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07-Aug-16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07-Aug-16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07-Aug-16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07-Aug-16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07-Aug-16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07-Aug-16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07-Aug-16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07-Aug-16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07-Aug-16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07-Aug-16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6200" y="76200"/>
            <a:ext cx="8991600" cy="670560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gif"/><Relationship Id="rId4" Type="http://schemas.openxmlformats.org/officeDocument/2006/relationships/image" Target="../media/image4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52.gif"/><Relationship Id="rId4" Type="http://schemas.openxmlformats.org/officeDocument/2006/relationships/image" Target="../media/image4.gi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e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56286" y="762000"/>
            <a:ext cx="6484467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জন্য</a:t>
            </a:r>
            <a:endParaRPr lang="en-US" sz="4000" dirty="0"/>
          </a:p>
        </p:txBody>
      </p:sp>
      <p:sp>
        <p:nvSpPr>
          <p:cNvPr id="5" name="Oval 4"/>
          <p:cNvSpPr/>
          <p:nvPr/>
        </p:nvSpPr>
        <p:spPr>
          <a:xfrm>
            <a:off x="929631" y="1812244"/>
            <a:ext cx="7137779" cy="4027719"/>
          </a:xfrm>
          <a:prstGeom prst="ellipse">
            <a:avLst/>
          </a:prstGeom>
          <a:solidFill>
            <a:srgbClr val="FBDCFC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কক্ষে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Slide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Note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শিক্ষকগণ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অনুগ্রহপূর্বক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Note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এছাড়াও শিক্ষকগণ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প্রয়োজনবোধে তার নিজস্ব কলাকৌশল প্রয়োগ করতে পারবেন।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5729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52800" y="177511"/>
            <a:ext cx="2209800" cy="83099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8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 পাঠ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44872"/>
            <a:ext cx="7467600" cy="51834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530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239486"/>
            <a:ext cx="3352800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 ও বাক্যগঠন</a:t>
            </a:r>
            <a:endParaRPr lang="en-US" sz="36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381000" y="1676400"/>
            <a:ext cx="2667000" cy="609600"/>
          </a:xfrm>
          <a:prstGeom prst="homePlate">
            <a:avLst/>
          </a:prstGeom>
          <a:solidFill>
            <a:srgbClr val="FDCBE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কসাই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904" y="1235363"/>
            <a:ext cx="2329295" cy="15078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715000" y="1432764"/>
            <a:ext cx="3048000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6C0000"/>
            </a:solidFill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just"/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যারা গবাদি পশু জবাই বা মাংস বিক্রি করে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374073" y="3276600"/>
            <a:ext cx="2667000" cy="609600"/>
          </a:xfrm>
          <a:prstGeom prst="homePlate">
            <a:avLst/>
          </a:prstGeom>
          <a:solidFill>
            <a:srgbClr val="FDCBE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অকম্মা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0" y="3164018"/>
            <a:ext cx="3048000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6C0000"/>
            </a:solidFill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just"/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কোনো কাজের নয় এমন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387928" y="5231786"/>
            <a:ext cx="2667000" cy="609600"/>
          </a:xfrm>
          <a:prstGeom prst="homePlate">
            <a:avLst/>
          </a:prstGeom>
          <a:solidFill>
            <a:srgbClr val="FDCBE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গোঁ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904" y="4651592"/>
            <a:ext cx="2345746" cy="17838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5680364" y="5004904"/>
            <a:ext cx="3048000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6C0000"/>
            </a:solidFill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just"/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একগুঁয়েমি, নাছোড় ভাব, জিদ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904" y="2912052"/>
            <a:ext cx="2329295" cy="1581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967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  <p:bldP spid="10" grpId="0" animBg="1"/>
      <p:bldP spid="11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239486"/>
            <a:ext cx="3352800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 ও বাক্যগঠন</a:t>
            </a:r>
            <a:endParaRPr lang="en-US" sz="36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381000" y="1676400"/>
            <a:ext cx="2667000" cy="609600"/>
          </a:xfrm>
          <a:prstGeom prst="homePlate">
            <a:avLst/>
          </a:prstGeom>
          <a:solidFill>
            <a:srgbClr val="FDCBE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বিক্কিরি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66509" y="1725151"/>
            <a:ext cx="30480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6C0000"/>
            </a:solidFill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just"/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বিক্রয়, বেচা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374073" y="3276600"/>
            <a:ext cx="2667000" cy="609600"/>
          </a:xfrm>
          <a:prstGeom prst="homePlate">
            <a:avLst/>
          </a:prstGeom>
          <a:solidFill>
            <a:srgbClr val="FDCBE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তেজস্বী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66509" y="3306607"/>
            <a:ext cx="30480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6C0000"/>
            </a:solidFill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just"/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শক্তিশালী, তেজময়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387928" y="5231786"/>
            <a:ext cx="2667000" cy="609600"/>
          </a:xfrm>
          <a:prstGeom prst="homePlate">
            <a:avLst/>
          </a:prstGeom>
          <a:solidFill>
            <a:srgbClr val="FDCBE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চাষি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80364" y="5004904"/>
            <a:ext cx="30480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6C0000"/>
            </a:solidFill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just"/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কৃষক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194" y="1051187"/>
            <a:ext cx="2378650" cy="16920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073" y="2895600"/>
            <a:ext cx="2362200" cy="1571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928" y="4611300"/>
            <a:ext cx="2422807" cy="18145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339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  <p:bldP spid="10" grpId="0" animBg="1"/>
      <p:bldP spid="11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529771"/>
            <a:ext cx="2874818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0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56408" y="4949313"/>
            <a:ext cx="7010401" cy="10772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‘কসাই, দু-ক্রোশ, তেজস্বী, আক্কেল, ফিরিস্তি’- শব্দগুলো দিয়ে জোড়ায় আলোচনা করে ২টি করে বাক্য তৈরি কর।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600200"/>
            <a:ext cx="4419600" cy="3314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129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38896" y="5105400"/>
            <a:ext cx="8229599" cy="138499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lIns="91440" tIns="45720" rIns="91440" bIns="45720">
            <a:spAutoFit/>
            <a:scene3d>
              <a:camera prst="perspective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দক্ষিণ পূর্ব এলাকায় এক জাতের লাল গরু দেখা যায়। এর নাম </a:t>
            </a:r>
            <a:r>
              <a:rPr lang="en-US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Red </a:t>
            </a:r>
            <a:r>
              <a:rPr lang="en-US" sz="2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chittagong</a:t>
            </a:r>
            <a:r>
              <a:rPr lang="en-US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cattle (R.C.C) </a:t>
            </a:r>
            <a:r>
              <a:rPr lang="bn-BD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যার স্থানীয় নাম অষ্টমুখি লাল গরু । বর্তমানে বাংলাদেশের সব জায়গায় এই গরু পাওয়া যায়।</a:t>
            </a:r>
            <a:endParaRPr lang="en-US" sz="2800" b="1" cap="none" spc="0" dirty="0">
              <a:ln w="11430"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62" y="527602"/>
            <a:ext cx="2829250" cy="2694523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659" y="1489851"/>
            <a:ext cx="1257444" cy="1724495"/>
          </a:xfrm>
          <a:prstGeom prst="rect">
            <a:avLst/>
          </a:prstGeom>
        </p:spPr>
      </p:pic>
      <p:sp>
        <p:nvSpPr>
          <p:cNvPr id="4" name="Bent-Up Arrow 3"/>
          <p:cNvSpPr/>
          <p:nvPr/>
        </p:nvSpPr>
        <p:spPr>
          <a:xfrm>
            <a:off x="2972090" y="2992673"/>
            <a:ext cx="457200" cy="1295400"/>
          </a:xfrm>
          <a:prstGeom prst="bentUpArrow">
            <a:avLst/>
          </a:prstGeom>
          <a:solidFill>
            <a:schemeClr val="accent3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71562" y="3640373"/>
            <a:ext cx="2200528" cy="1104900"/>
          </a:xfrm>
          <a:prstGeom prst="roundRect">
            <a:avLst/>
          </a:prstGeom>
          <a:solidFill>
            <a:srgbClr val="FEE2F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দক্ষিণ পূর্ব </a:t>
            </a:r>
            <a:r>
              <a:rPr lang="bn-BD" sz="2800" b="1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এলাকা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Notched Right Arrow 15"/>
          <p:cNvSpPr/>
          <p:nvPr/>
        </p:nvSpPr>
        <p:spPr>
          <a:xfrm rot="16200000">
            <a:off x="5908208" y="1893977"/>
            <a:ext cx="740761" cy="523009"/>
          </a:xfrm>
          <a:prstGeom prst="notched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9" y="2452360"/>
            <a:ext cx="3478989" cy="23050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Rounded Rectangle 17"/>
          <p:cNvSpPr/>
          <p:nvPr/>
        </p:nvSpPr>
        <p:spPr>
          <a:xfrm>
            <a:off x="4889670" y="520675"/>
            <a:ext cx="2777836" cy="1264425"/>
          </a:xfrm>
          <a:prstGeom prst="roundRect">
            <a:avLst/>
          </a:prstGeom>
          <a:solidFill>
            <a:srgbClr val="FEE2F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এদের স্থানীয় </a:t>
            </a:r>
            <a:r>
              <a:rPr lang="bn-BD" sz="2800" b="1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নাম অষ্টমুখি লাল গরু ।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07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9" grpId="0" animBg="1"/>
      <p:bldP spid="16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737" y="412224"/>
            <a:ext cx="3937731" cy="28174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Oval Callout 6"/>
          <p:cNvSpPr/>
          <p:nvPr/>
        </p:nvSpPr>
        <p:spPr>
          <a:xfrm>
            <a:off x="869210" y="477053"/>
            <a:ext cx="2788389" cy="2342346"/>
          </a:xfrm>
          <a:prstGeom prst="wedgeEllipseCallout">
            <a:avLst/>
          </a:prstGeom>
          <a:solidFill>
            <a:srgbClr val="FDE3F4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400" b="1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লাল গরু </a:t>
            </a:r>
            <a:r>
              <a:rPr lang="bn-BD" sz="2400" b="1" dirty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দেশীয় সম্পদ।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2138"/>
            <a:ext cx="4191000" cy="32707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Up Arrow Callout 8"/>
          <p:cNvSpPr/>
          <p:nvPr/>
        </p:nvSpPr>
        <p:spPr>
          <a:xfrm>
            <a:off x="5410200" y="3200400"/>
            <a:ext cx="3328130" cy="3112476"/>
          </a:xfrm>
          <a:prstGeom prst="upArrowCallout">
            <a:avLst/>
          </a:prstGeom>
          <a:solidFill>
            <a:srgbClr val="FDCBE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দেশীয় </a:t>
            </a:r>
            <a:r>
              <a:rPr lang="bn-BD" sz="2800" b="1" dirty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আবহাওয়ায় এই গরু খুবই উপযোগী এবং লাভজনক। </a:t>
            </a:r>
            <a:endParaRPr lang="en-US" sz="3200" dirty="0">
              <a:ln w="11430"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4526295" y="4649798"/>
            <a:ext cx="883905" cy="1034562"/>
          </a:xfrm>
          <a:prstGeom prst="leftArrow">
            <a:avLst/>
          </a:prstGeom>
          <a:solidFill>
            <a:srgbClr val="FCD0ED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2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114" y="677141"/>
            <a:ext cx="3088409" cy="20383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Oval Callout 7"/>
          <p:cNvSpPr/>
          <p:nvPr/>
        </p:nvSpPr>
        <p:spPr>
          <a:xfrm>
            <a:off x="6096000" y="875638"/>
            <a:ext cx="2615209" cy="2209800"/>
          </a:xfrm>
          <a:prstGeom prst="wedgeEllipseCallout">
            <a:avLst/>
          </a:prstGeom>
          <a:solidFill>
            <a:srgbClr val="FDE3F4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400" b="1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লাল গরু </a:t>
            </a:r>
            <a:r>
              <a:rPr lang="bn-BD" sz="2400" b="1" dirty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প্রতি বছর বাচ্চা দেয় ; এরা ১৫ মাসে গর্ভধারণ করে। </a:t>
            </a:r>
          </a:p>
        </p:txBody>
      </p:sp>
      <p:sp>
        <p:nvSpPr>
          <p:cNvPr id="10" name="Left Arrow 9"/>
          <p:cNvSpPr/>
          <p:nvPr/>
        </p:nvSpPr>
        <p:spPr>
          <a:xfrm>
            <a:off x="5105400" y="5319346"/>
            <a:ext cx="883905" cy="533400"/>
          </a:xfrm>
          <a:prstGeom prst="leftArrow">
            <a:avLst/>
          </a:prstGeom>
          <a:solidFill>
            <a:srgbClr val="FCD0ED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305" y="3429000"/>
            <a:ext cx="2710181" cy="27101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Left Arrow Callout 11"/>
          <p:cNvSpPr/>
          <p:nvPr/>
        </p:nvSpPr>
        <p:spPr>
          <a:xfrm>
            <a:off x="2937892" y="4460631"/>
            <a:ext cx="2230314" cy="1950330"/>
          </a:xfrm>
          <a:prstGeom prst="leftArrowCallout">
            <a:avLst/>
          </a:prstGeom>
          <a:solidFill>
            <a:srgbClr val="FDCB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এদের রোগ প্রতিরোধ ক্ষমতা অনেক বেশি। </a:t>
            </a:r>
            <a:endParaRPr lang="en-US" sz="2400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82" y="4038600"/>
            <a:ext cx="2576010" cy="22639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Right Arrow Callout 13"/>
          <p:cNvSpPr/>
          <p:nvPr/>
        </p:nvSpPr>
        <p:spPr>
          <a:xfrm>
            <a:off x="501207" y="1066800"/>
            <a:ext cx="2297359" cy="2209801"/>
          </a:xfrm>
          <a:prstGeom prst="rightArrowCallout">
            <a:avLst/>
          </a:prstGeom>
          <a:solidFill>
            <a:srgbClr val="FDCB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b="1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বাড়ির মহিলারাও এই গরু পালতে পারে।</a:t>
            </a:r>
            <a:endParaRPr lang="en-US" sz="2400" b="1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Left Arrow 14"/>
          <p:cNvSpPr/>
          <p:nvPr/>
        </p:nvSpPr>
        <p:spPr>
          <a:xfrm rot="5233679">
            <a:off x="860493" y="3358980"/>
            <a:ext cx="673147" cy="533400"/>
          </a:xfrm>
          <a:prstGeom prst="leftArrow">
            <a:avLst/>
          </a:prstGeom>
          <a:solidFill>
            <a:srgbClr val="FCD0ED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15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Callout 7"/>
          <p:cNvSpPr/>
          <p:nvPr/>
        </p:nvSpPr>
        <p:spPr>
          <a:xfrm>
            <a:off x="408543" y="441488"/>
            <a:ext cx="4544457" cy="2682712"/>
          </a:xfrm>
          <a:prstGeom prst="wedgeEllipseCallout">
            <a:avLst/>
          </a:prstGeom>
          <a:solidFill>
            <a:srgbClr val="FDE3F4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গাভীগুলো আকারে ছোট হলেও দুধ উৎপাদন ক্ষমতা অনেক বেশি। এই দুধ মিষ্টি, চর্বি বেশি থাকে </a:t>
            </a:r>
            <a:r>
              <a:rPr lang="bn-BD" sz="2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2800" b="1" dirty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Up Arrow Callout 8"/>
          <p:cNvSpPr/>
          <p:nvPr/>
        </p:nvSpPr>
        <p:spPr>
          <a:xfrm>
            <a:off x="5127776" y="3505199"/>
            <a:ext cx="3482823" cy="2925441"/>
          </a:xfrm>
          <a:prstGeom prst="upArrowCallout">
            <a:avLst/>
          </a:prstGeom>
          <a:solidFill>
            <a:srgbClr val="FDCBE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বাছুরের জন্মকালীন ওজন ১২-১৪ কেজি।</a:t>
            </a:r>
            <a:endParaRPr lang="en-US" sz="32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3505200"/>
            <a:ext cx="4088083" cy="29254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99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777" y="602672"/>
            <a:ext cx="3635223" cy="29025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79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Callout 5"/>
          <p:cNvSpPr/>
          <p:nvPr/>
        </p:nvSpPr>
        <p:spPr>
          <a:xfrm>
            <a:off x="408543" y="381000"/>
            <a:ext cx="5077857" cy="2743200"/>
          </a:xfrm>
          <a:prstGeom prst="wedgeEllipseCallout">
            <a:avLst/>
          </a:prstGeom>
          <a:solidFill>
            <a:srgbClr val="FDE3F4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গল্পের নিধিরামের পরিবারের আয়ের উৎস লাল গরুটি। দীর্ঘকাল ধরে মায়ের মতো দুধ ও বাচ্চা দিয়ে </a:t>
            </a:r>
            <a:r>
              <a:rPr lang="bn-BD" sz="2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এসেছে। </a:t>
            </a:r>
            <a:endParaRPr lang="bn-BD" sz="2800" b="1" dirty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451830"/>
            <a:ext cx="4537755" cy="30251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164" y="914400"/>
            <a:ext cx="3276600" cy="2833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Up Arrow Callout 7"/>
          <p:cNvSpPr/>
          <p:nvPr/>
        </p:nvSpPr>
        <p:spPr>
          <a:xfrm>
            <a:off x="5604164" y="3501694"/>
            <a:ext cx="3158833" cy="2925441"/>
          </a:xfrm>
          <a:prstGeom prst="upArrowCallout">
            <a:avLst/>
          </a:prstGeom>
          <a:solidFill>
            <a:srgbClr val="FDCBE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কৃষিকাজেও গরুটি বহুদিন ধরে ব্যবহৃত </a:t>
            </a:r>
            <a:r>
              <a:rPr lang="bn-BD" sz="28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হয়েছে। </a:t>
            </a:r>
            <a:endParaRPr lang="en-US" sz="28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5034449" y="4812190"/>
            <a:ext cx="569715" cy="1034562"/>
          </a:xfrm>
          <a:prstGeom prst="leftArrow">
            <a:avLst/>
          </a:prstGeom>
          <a:solidFill>
            <a:srgbClr val="FCD0ED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66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2648" y="5403272"/>
            <a:ext cx="6383282" cy="10772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lIns="91440" tIns="45720" rIns="91440" bIns="45720">
            <a:spAutoFit/>
            <a:scene3d>
              <a:camera prst="perspective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গরু থেকে গোবর পাওয়া যায়; যা কৃষি কাজে জৈব সার হিসেবে ব্যবহৃত হয়। </a:t>
            </a:r>
            <a:endParaRPr lang="en-US" sz="3200" b="1" cap="none" spc="0" dirty="0">
              <a:ln w="11430"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84" y="395493"/>
            <a:ext cx="7688464" cy="478610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96836" y="263236"/>
            <a:ext cx="4038600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lIns="91440" tIns="45720" rIns="91440" bIns="45720">
            <a:spAutoFit/>
            <a:scene3d>
              <a:camera prst="perspective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ভিডিও চিত্রটি এক মিনিট দেখি</a:t>
            </a:r>
            <a:endParaRPr lang="en-US" sz="3200" b="1" cap="none" spc="0" dirty="0">
              <a:ln w="11430"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9127" y="263236"/>
            <a:ext cx="4708716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lIns="91440" tIns="45720" rIns="91440" bIns="45720">
            <a:spAutoFit/>
            <a:scene3d>
              <a:camera prst="perspective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ভিডিও চিত্রটিতে কী দেখতে পারছি?</a:t>
            </a:r>
            <a:endParaRPr lang="en-US" sz="3200" b="1" cap="none" spc="0" dirty="0">
              <a:ln w="11430"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83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6" grpId="1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89" y="268140"/>
            <a:ext cx="7696199" cy="5577979"/>
          </a:xfrm>
          <a:prstGeom prst="rect">
            <a:avLst/>
          </a:prstGeom>
        </p:spPr>
      </p:pic>
      <p:pic>
        <p:nvPicPr>
          <p:cNvPr id="8" name="Picture 7" descr="kj;l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4620" y="1219200"/>
            <a:ext cx="2939143" cy="5143500"/>
          </a:xfrm>
          <a:prstGeom prst="rect">
            <a:avLst/>
          </a:prstGeom>
        </p:spPr>
      </p:pic>
      <p:pic>
        <p:nvPicPr>
          <p:cNvPr id="10" name="Picture 9" descr="kj;l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4857" y="1371600"/>
            <a:ext cx="2939143" cy="5143500"/>
          </a:xfrm>
          <a:prstGeom prst="rect">
            <a:avLst/>
          </a:prstGeom>
        </p:spPr>
      </p:pic>
      <p:pic>
        <p:nvPicPr>
          <p:cNvPr id="11" name="Picture 10" descr="kj;l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1066800"/>
            <a:ext cx="2939143" cy="5143500"/>
          </a:xfrm>
          <a:prstGeom prst="rect">
            <a:avLst/>
          </a:prstGeom>
        </p:spPr>
      </p:pic>
      <p:pic>
        <p:nvPicPr>
          <p:cNvPr id="13" name="Picture 12" descr="kuo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8400" y="3617768"/>
            <a:ext cx="2971800" cy="1882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13"/>
          <p:cNvSpPr/>
          <p:nvPr/>
        </p:nvSpPr>
        <p:spPr>
          <a:xfrm>
            <a:off x="1162293" y="217625"/>
            <a:ext cx="4434227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000" b="1" dirty="0" smtClean="0">
                <a:ln w="11430">
                  <a:solidFill>
                    <a:srgbClr val="C00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 অনেক</a:t>
            </a:r>
          </a:p>
          <a:p>
            <a:pPr algn="ctr"/>
            <a:r>
              <a:rPr lang="bn-BD" sz="8000" b="1" dirty="0" smtClean="0">
                <a:ln w="11430">
                  <a:solidFill>
                    <a:srgbClr val="C00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b="1" dirty="0" smtClean="0">
                <a:ln w="11430">
                  <a:solidFill>
                    <a:srgbClr val="FFC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</a:p>
          <a:p>
            <a:pPr algn="ctr"/>
            <a:endParaRPr lang="en-US" sz="8000" b="1" cap="none" spc="0" dirty="0">
              <a:ln w="11430">
                <a:solidFill>
                  <a:srgbClr val="C00000"/>
                </a:solidFill>
              </a:ln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graphics-flowers-06825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2841" y="4953001"/>
            <a:ext cx="7247359" cy="1808016"/>
          </a:xfrm>
          <a:prstGeom prst="rect">
            <a:avLst/>
          </a:prstGeom>
        </p:spPr>
      </p:pic>
      <p:pic>
        <p:nvPicPr>
          <p:cNvPr id="16" name="Picture 15" descr="graphics-flowers-06825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87037" y="4939146"/>
            <a:ext cx="7144061" cy="18080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089" y="-10735"/>
            <a:ext cx="4782462" cy="691396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" y="0"/>
            <a:ext cx="4564076" cy="690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83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6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6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6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6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6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6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528" y="2736274"/>
            <a:ext cx="3454399" cy="25907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Up Arrow Callout 14"/>
          <p:cNvSpPr/>
          <p:nvPr/>
        </p:nvSpPr>
        <p:spPr>
          <a:xfrm>
            <a:off x="2995882" y="5334000"/>
            <a:ext cx="4231570" cy="1266929"/>
          </a:xfrm>
          <a:prstGeom prst="upArrowCallout">
            <a:avLst/>
          </a:prstGeom>
          <a:solidFill>
            <a:srgbClr val="FDCBE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গরুটি </a:t>
            </a:r>
            <a:r>
              <a:rPr lang="bn-BD" sz="28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আগের মত দুধ </a:t>
            </a:r>
            <a:r>
              <a:rPr lang="bn-BD" sz="2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দেয় </a:t>
            </a:r>
            <a:r>
              <a:rPr lang="bn-BD" sz="28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না।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0" name="Left Arrow 19"/>
          <p:cNvSpPr/>
          <p:nvPr/>
        </p:nvSpPr>
        <p:spPr>
          <a:xfrm>
            <a:off x="6109988" y="1266763"/>
            <a:ext cx="537227" cy="533400"/>
          </a:xfrm>
          <a:prstGeom prst="leftArrow">
            <a:avLst/>
          </a:prstGeom>
          <a:solidFill>
            <a:srgbClr val="FCD0ED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6483927" y="806332"/>
            <a:ext cx="2306782" cy="1454262"/>
          </a:xfrm>
          <a:prstGeom prst="roundRect">
            <a:avLst/>
          </a:prstGeom>
          <a:solidFill>
            <a:srgbClr val="FEE2F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নিধিরাম </a:t>
            </a:r>
            <a:r>
              <a:rPr lang="bn-BD" sz="24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তার লাল গরুটি </a:t>
            </a:r>
            <a:r>
              <a:rPr lang="bn-BD" sz="24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বিক্রি করে দুধালো গাই কিনতে চাইল।</a:t>
            </a:r>
            <a:endParaRPr lang="en-US" sz="24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939" y="601007"/>
            <a:ext cx="2762831" cy="18649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Rounded Rectangle 23"/>
          <p:cNvSpPr/>
          <p:nvPr/>
        </p:nvSpPr>
        <p:spPr>
          <a:xfrm>
            <a:off x="304800" y="451647"/>
            <a:ext cx="2875969" cy="2122068"/>
          </a:xfrm>
          <a:prstGeom prst="roundRect">
            <a:avLst/>
          </a:prstGeom>
          <a:solidFill>
            <a:srgbClr val="FEE2F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বড় আদরের নিধিরামের </a:t>
            </a:r>
            <a:r>
              <a:rPr lang="bn-BD" sz="24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গরুটি; </a:t>
            </a:r>
            <a:r>
              <a:rPr lang="bn-BD" sz="24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কিন্তু বুড়ো ও রোগা            </a:t>
            </a:r>
            <a:r>
              <a:rPr lang="bn-BD" sz="24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থাকায় অকম্মা হয়ে </a:t>
            </a:r>
            <a:r>
              <a:rPr lang="bn-BD" sz="24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গেছে।</a:t>
            </a:r>
            <a:endParaRPr lang="bn-BD" sz="2400" b="1" dirty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Left Arrow 24"/>
          <p:cNvSpPr/>
          <p:nvPr/>
        </p:nvSpPr>
        <p:spPr>
          <a:xfrm rot="13707738">
            <a:off x="2207887" y="2575630"/>
            <a:ext cx="537227" cy="533400"/>
          </a:xfrm>
          <a:prstGeom prst="leftArrow">
            <a:avLst/>
          </a:prstGeom>
          <a:solidFill>
            <a:srgbClr val="FCD0ED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96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21" grpId="0" animBg="1"/>
      <p:bldP spid="24" grpId="0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350594"/>
            <a:ext cx="2783308" cy="1776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Left Arrow 4"/>
          <p:cNvSpPr/>
          <p:nvPr/>
        </p:nvSpPr>
        <p:spPr>
          <a:xfrm rot="16200000">
            <a:off x="1439313" y="1815280"/>
            <a:ext cx="537227" cy="533400"/>
          </a:xfrm>
          <a:prstGeom prst="leftArrow">
            <a:avLst/>
          </a:prstGeom>
          <a:solidFill>
            <a:srgbClr val="FCD0ED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81000" y="376244"/>
            <a:ext cx="2895600" cy="1454262"/>
          </a:xfrm>
          <a:prstGeom prst="roundRect">
            <a:avLst/>
          </a:prstGeom>
          <a:solidFill>
            <a:srgbClr val="FEE2F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চাষীর </a:t>
            </a:r>
            <a:r>
              <a:rPr lang="bn-BD" sz="24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ঘরের মমতাময়ী </a:t>
            </a:r>
            <a:r>
              <a:rPr lang="bn-BD" sz="24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মেয়েটিই   নিধিরামের বউ</a:t>
            </a:r>
            <a:endParaRPr lang="en-US" sz="24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900" y="2570716"/>
            <a:ext cx="1389010" cy="27076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Left Arrow 14"/>
          <p:cNvSpPr/>
          <p:nvPr/>
        </p:nvSpPr>
        <p:spPr>
          <a:xfrm rot="5400000">
            <a:off x="8066688" y="5288888"/>
            <a:ext cx="387891" cy="366871"/>
          </a:xfrm>
          <a:prstGeom prst="leftArrow">
            <a:avLst/>
          </a:prstGeom>
          <a:solidFill>
            <a:srgbClr val="FCD0ED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097128" y="376244"/>
            <a:ext cx="4755926" cy="1454262"/>
          </a:xfrm>
          <a:prstGeom prst="roundRect">
            <a:avLst/>
          </a:prstGeom>
          <a:solidFill>
            <a:srgbClr val="FEE2F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4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আমরাও একদিন বুড়ো হয়ে যাব, কোনো কাজে লাগব না। </a:t>
            </a:r>
            <a:r>
              <a:rPr lang="bn-BD" sz="24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তখন </a:t>
            </a:r>
            <a:r>
              <a:rPr lang="bn-BD" sz="24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তো </a:t>
            </a:r>
            <a:r>
              <a:rPr lang="bn-BD" sz="24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ছেলেমেয়েরাও </a:t>
            </a:r>
            <a:r>
              <a:rPr lang="bn-BD" sz="24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আমাদের বসিয়ে বসিয়ে  খাওয়াতে পারবে না’।</a:t>
            </a:r>
            <a:endParaRPr lang="en-US" sz="24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Left Arrow 17"/>
          <p:cNvSpPr/>
          <p:nvPr/>
        </p:nvSpPr>
        <p:spPr>
          <a:xfrm rot="5400000">
            <a:off x="7912292" y="2021763"/>
            <a:ext cx="731034" cy="366872"/>
          </a:xfrm>
          <a:prstGeom prst="leftArrow">
            <a:avLst/>
          </a:prstGeom>
          <a:solidFill>
            <a:srgbClr val="FCD0ED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375" y="2057400"/>
            <a:ext cx="2781789" cy="1447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Left-Up Arrow 20"/>
          <p:cNvSpPr/>
          <p:nvPr/>
        </p:nvSpPr>
        <p:spPr>
          <a:xfrm>
            <a:off x="6553201" y="1839682"/>
            <a:ext cx="609600" cy="1055918"/>
          </a:xfrm>
          <a:prstGeom prst="leftUp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 Arrow 24"/>
          <p:cNvSpPr/>
          <p:nvPr/>
        </p:nvSpPr>
        <p:spPr>
          <a:xfrm>
            <a:off x="4097127" y="5666267"/>
            <a:ext cx="459408" cy="533402"/>
          </a:xfrm>
          <a:prstGeom prst="leftArrow">
            <a:avLst/>
          </a:prstGeom>
          <a:solidFill>
            <a:srgbClr val="FCD0ED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Up Arrow Callout 25"/>
          <p:cNvSpPr/>
          <p:nvPr/>
        </p:nvSpPr>
        <p:spPr>
          <a:xfrm>
            <a:off x="380999" y="4127438"/>
            <a:ext cx="3782535" cy="2425764"/>
          </a:xfrm>
          <a:prstGeom prst="upArrowCallout">
            <a:avLst/>
          </a:prstGeom>
          <a:solidFill>
            <a:srgbClr val="FDCBE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অধর্ম হবে, শাশুড়ির বড় আদরের গরু। ‘বড় </a:t>
            </a:r>
            <a:r>
              <a:rPr lang="bn-BD" sz="28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লক্ষ্মী ও </a:t>
            </a:r>
            <a:r>
              <a:rPr lang="bn-BD" sz="2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শান্তস্বভাবের, </a:t>
            </a:r>
            <a:r>
              <a:rPr lang="bn-BD" sz="28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একটু </a:t>
            </a:r>
            <a:r>
              <a:rPr lang="bn-BD" sz="2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ঢুঁ-ঢাঁও </a:t>
            </a:r>
            <a:r>
              <a:rPr lang="bn-BD" sz="28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মারে না। </a:t>
            </a:r>
            <a:endParaRPr lang="en-US" sz="28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Left Arrow 26"/>
          <p:cNvSpPr/>
          <p:nvPr/>
        </p:nvSpPr>
        <p:spPr>
          <a:xfrm>
            <a:off x="6889521" y="5898329"/>
            <a:ext cx="387891" cy="366871"/>
          </a:xfrm>
          <a:prstGeom prst="leftArrow">
            <a:avLst/>
          </a:prstGeom>
          <a:solidFill>
            <a:srgbClr val="FCD0ED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                                           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162801" y="5666267"/>
            <a:ext cx="1711035" cy="830997"/>
          </a:xfrm>
          <a:prstGeom prst="rect">
            <a:avLst/>
          </a:prstGeom>
          <a:solidFill>
            <a:srgbClr val="FEE2F3"/>
          </a:solidFill>
          <a:ln>
            <a:solidFill>
              <a:srgbClr val="002060"/>
            </a:solidFill>
          </a:ln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4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গরুটি না বিক্রির প্রসঙ্গে</a:t>
            </a:r>
            <a:endParaRPr lang="en-US" sz="2400" dirty="0"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535" y="4726591"/>
            <a:ext cx="2332986" cy="177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977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5" grpId="0" animBg="1"/>
      <p:bldP spid="17" grpId="0" animBg="1"/>
      <p:bldP spid="18" grpId="0" animBg="1"/>
      <p:bldP spid="21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2773" y="2020774"/>
            <a:ext cx="2877555" cy="28687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016349"/>
            <a:ext cx="2895600" cy="28775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Donut 10"/>
          <p:cNvSpPr/>
          <p:nvPr/>
        </p:nvSpPr>
        <p:spPr>
          <a:xfrm>
            <a:off x="3325904" y="304799"/>
            <a:ext cx="2317067" cy="2321746"/>
          </a:xfrm>
          <a:prstGeom prst="donut">
            <a:avLst>
              <a:gd name="adj" fmla="val 20385"/>
            </a:avLst>
          </a:prstGeom>
          <a:ln w="76200" cmpd="dbl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ArchUp">
              <a:avLst/>
            </a:prstTxWarp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গরুটির প্রতি গভীর মমত্ববোধ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571" y="793865"/>
            <a:ext cx="1453731" cy="1343613"/>
          </a:xfrm>
          <a:prstGeom prst="ellipse">
            <a:avLst/>
          </a:prstGeom>
          <a:ln w="63500" cap="rnd">
            <a:solidFill>
              <a:schemeClr val="accent3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Notched Right Arrow 3"/>
          <p:cNvSpPr/>
          <p:nvPr/>
        </p:nvSpPr>
        <p:spPr>
          <a:xfrm>
            <a:off x="3581400" y="3304030"/>
            <a:ext cx="1938486" cy="895518"/>
          </a:xfrm>
          <a:prstGeom prst="notched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1143000" y="5257800"/>
            <a:ext cx="7086600" cy="1143000"/>
          </a:xfrm>
          <a:prstGeom prst="roundRect">
            <a:avLst/>
          </a:prstGeom>
          <a:solidFill>
            <a:srgbClr val="FEE2F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গরু পালনে পাঁচ </a:t>
            </a:r>
            <a:r>
              <a:rPr lang="bn-BD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বছরের বিশু থেকে শুরু করে পুরো পরিবারেরই গরুটির প্রতি গভীর ভালোবাসা। </a:t>
            </a:r>
            <a:endParaRPr lang="en-GB" sz="280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1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408543" y="381000"/>
            <a:ext cx="4133478" cy="2438400"/>
          </a:xfrm>
          <a:prstGeom prst="wedgeEllipseCallout">
            <a:avLst/>
          </a:prstGeom>
          <a:solidFill>
            <a:srgbClr val="FDE3F4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গরু </a:t>
            </a:r>
            <a:r>
              <a:rPr lang="bn-BD" sz="2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পালন </a:t>
            </a:r>
            <a:r>
              <a:rPr lang="bn-BD" sz="28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অর্থনৈতিক </a:t>
            </a:r>
            <a:r>
              <a:rPr lang="bn-BD" sz="2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উন্নতি বৃদ্ধির পাশাপাশি-</a:t>
            </a:r>
            <a:endParaRPr lang="en-US" sz="2800" b="1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Up Arrow Callout 5"/>
          <p:cNvSpPr/>
          <p:nvPr/>
        </p:nvSpPr>
        <p:spPr>
          <a:xfrm>
            <a:off x="5109665" y="2057400"/>
            <a:ext cx="3657600" cy="3191528"/>
          </a:xfrm>
          <a:prstGeom prst="upArrowCallout">
            <a:avLst/>
          </a:prstGeom>
          <a:solidFill>
            <a:srgbClr val="FDCBE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মানুষ ও প্রাণিকুলের মধ্যে মমত্ববোধও তৈরি </a:t>
            </a:r>
            <a:r>
              <a:rPr lang="bn-BD" sz="2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করে।</a:t>
            </a:r>
            <a:endParaRPr lang="en-US" sz="28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Notched Right Arrow 6"/>
          <p:cNvSpPr/>
          <p:nvPr/>
        </p:nvSpPr>
        <p:spPr>
          <a:xfrm>
            <a:off x="4626144" y="3766704"/>
            <a:ext cx="533009" cy="523009"/>
          </a:xfrm>
          <a:prstGeom prst="notched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124199"/>
            <a:ext cx="4102138" cy="3191528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193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5794" y="4648200"/>
            <a:ext cx="6781800" cy="95410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‘লাল গরুটা’ বিক্রয় করার ব্যাপারে নিধিরামের বউ ও ছেলে মেয়েদের আপত্তির কারণ দলে আলোচনা করে উপস্থাপন কর।</a:t>
            </a:r>
            <a:endParaRPr lang="en-US" sz="28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2800" y="533400"/>
            <a:ext cx="21336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0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bn-IN" sz="40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</a:t>
            </a:r>
            <a:r>
              <a:rPr lang="bn-BD" sz="40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921" y="1676400"/>
            <a:ext cx="3871546" cy="26962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705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381000"/>
            <a:ext cx="16002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0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3" name="Rectangle 2"/>
          <p:cNvSpPr/>
          <p:nvPr/>
        </p:nvSpPr>
        <p:spPr>
          <a:xfrm>
            <a:off x="523009" y="1600200"/>
            <a:ext cx="8077200" cy="609600"/>
          </a:xfrm>
          <a:prstGeom prst="rect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. ‘গো’ শব্দের অর্থ কী ?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1837" y="2590800"/>
            <a:ext cx="40386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রাগী ভাব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82837" y="2590800"/>
            <a:ext cx="38862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 লজ্জাহীনতা 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1837" y="3200400"/>
            <a:ext cx="40386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(গ) নাছোড় ভাব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82837" y="3200400"/>
            <a:ext cx="38862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অকুতোভয় ভাব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220691" y="763304"/>
            <a:ext cx="2292928" cy="4792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উত্তরের জন্য ক্লিক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91837" y="3200400"/>
            <a:ext cx="488372" cy="4572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7255" y="3913909"/>
            <a:ext cx="8077200" cy="609600"/>
          </a:xfrm>
          <a:prstGeom prst="rect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. নিধিরামের লাল গরুটি কেমন প্রকৃতির ছিল?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7255" y="4876800"/>
            <a:ext cx="40386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দুরন্ত ও অবাধ্য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38255" y="4876800"/>
            <a:ext cx="38862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 বাড়ন্ত ও কর্মঠ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7255" y="5486400"/>
            <a:ext cx="40386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(গ) জোয়ান ও সবল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38255" y="5493327"/>
            <a:ext cx="38862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বুড়ো ও রোগা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771160" y="5486400"/>
            <a:ext cx="488372" cy="4572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61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381000"/>
            <a:ext cx="16002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0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220691" y="763304"/>
            <a:ext cx="2292928" cy="4792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উত্তরের জন্য ক্লিক</a:t>
            </a:r>
            <a:endParaRPr lang="en-US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8036" y="1371600"/>
            <a:ext cx="8077200" cy="609600"/>
          </a:xfrm>
          <a:prstGeom prst="rect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৩. গল্পের লাল গরুটি ছিল -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8036" y="2133600"/>
            <a:ext cx="40386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i.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শান্ত 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1109" y="2667000"/>
            <a:ext cx="40386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ii.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দুধ দেয় না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8036" y="3200400"/>
            <a:ext cx="40386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iii.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একটু ঢুঁ-ঢাঁও মারে না 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4963" y="3733800"/>
            <a:ext cx="8077200" cy="533400"/>
          </a:xfrm>
          <a:prstGeom prst="rect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নিচের কোনটি সঠিক?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4963" y="4343400"/>
            <a:ext cx="1870364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</a:t>
            </a:r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02727" y="4357255"/>
            <a:ext cx="2005446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ii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21527" y="4357255"/>
            <a:ext cx="1929246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i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60127" y="4343400"/>
            <a:ext cx="2092036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i, ii</a:t>
            </a:r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560127" y="4357255"/>
            <a:ext cx="457200" cy="4572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74963" y="4876800"/>
            <a:ext cx="8077200" cy="533400"/>
          </a:xfrm>
          <a:prstGeom prst="rect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৪. চাষীর ঘরের মেয়ে কোন ধরনের নারী ?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4182" y="5486400"/>
            <a:ext cx="40386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অসুস্থ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45182" y="5486400"/>
            <a:ext cx="38862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 মমতাময়ী 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4182" y="6096000"/>
            <a:ext cx="40386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(গ) লোভী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45182" y="6096000"/>
            <a:ext cx="3886200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ঝগড়াটে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793671" y="5493327"/>
            <a:ext cx="457200" cy="4572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96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51790" y="457200"/>
            <a:ext cx="2133601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0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543" y="1524000"/>
            <a:ext cx="5173928" cy="31838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413160" y="5029198"/>
            <a:ext cx="6220694" cy="95410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IN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প্রাণিকুলের প্রতি তোমার</a:t>
            </a:r>
            <a:r>
              <a:rPr lang="bn-BD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আচরণ কেমন </a:t>
            </a:r>
            <a:r>
              <a:rPr lang="bn-IN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হওয়া উচিত তা-</a:t>
            </a:r>
            <a:r>
              <a:rPr lang="bn-BD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US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r>
              <a:rPr lang="bn-BD" sz="2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01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96204" cy="6532540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162291" y="323014"/>
            <a:ext cx="7524507" cy="378565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000" b="1" dirty="0" smtClean="0">
                <a:ln w="11430">
                  <a:solidFill>
                    <a:srgbClr val="C00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শিক্ষার্থীবৃন্দ </a:t>
            </a:r>
            <a:r>
              <a:rPr lang="bn-BD" sz="8000" b="1" dirty="0" smtClean="0">
                <a:ln w="11430">
                  <a:solidFill>
                    <a:srgbClr val="C00000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bn-BD" sz="8000" b="1" dirty="0" smtClean="0">
                <a:ln w="11430">
                  <a:solidFill>
                    <a:srgbClr val="C00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8000" b="1" dirty="0" smtClean="0">
                <a:ln w="11430">
                  <a:solidFill>
                    <a:srgbClr val="C0000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bn-BD" sz="8000" b="1" dirty="0" smtClean="0">
                <a:ln w="11430">
                  <a:solidFill>
                    <a:srgbClr val="C00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অনেক </a:t>
            </a:r>
            <a:r>
              <a:rPr lang="bn-BD" sz="8000" b="1" dirty="0" smtClean="0">
                <a:ln w="11430">
                  <a:solidFill>
                    <a:srgbClr val="FFC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</a:p>
          <a:p>
            <a:pPr algn="ctr"/>
            <a:endParaRPr lang="en-US" sz="8000" b="1" cap="none" spc="0" dirty="0">
              <a:ln w="11430">
                <a:solidFill>
                  <a:srgbClr val="C00000"/>
                </a:solidFill>
              </a:ln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graphics-flowers-06825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7037" y="4724400"/>
            <a:ext cx="7992592" cy="2022762"/>
          </a:xfrm>
          <a:prstGeom prst="rect">
            <a:avLst/>
          </a:prstGeom>
        </p:spPr>
      </p:pic>
      <p:pic>
        <p:nvPicPr>
          <p:cNvPr id="9" name="Picture 8" descr="graphics-flowers-06825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43" y="4724400"/>
            <a:ext cx="7536008" cy="202276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31640"/>
            <a:ext cx="3199659" cy="355405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602" y="-10735"/>
            <a:ext cx="4611948" cy="691396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24400" cy="690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01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6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6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6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6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6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6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 bwMode="auto">
          <a:xfrm>
            <a:off x="2860675" y="955675"/>
            <a:ext cx="3505200" cy="1143000"/>
          </a:xfrm>
          <a:prstGeom prst="ellipse">
            <a:avLst/>
          </a:prstGeom>
          <a:solidFill>
            <a:srgbClr val="FBDD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S Reference Specialty" pitchFamily="2" charset="2"/>
                <a:cs typeface="NikoshBAN" panose="02000000000000000000" pitchFamily="2" charset="0"/>
              </a:rPr>
              <a:t>কৃতজ্ঞতা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S Reference Specialty" pitchFamily="2" charset="2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S Reference Specialty" pitchFamily="2" charset="2"/>
                <a:cs typeface="NikoshBAN" panose="02000000000000000000" pitchFamily="2" charset="0"/>
              </a:rPr>
              <a:t>স্বীকার</a:t>
            </a:r>
            <a:endParaRPr lang="en-US" sz="3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MS Reference Specialty" pitchFamily="2" charset="2"/>
              <a:cs typeface="NikoshBAN" panose="02000000000000000000" pitchFamily="2" charset="0"/>
            </a:endParaRPr>
          </a:p>
        </p:txBody>
      </p:sp>
      <p:sp>
        <p:nvSpPr>
          <p:cNvPr id="11" name="TextBox 6"/>
          <p:cNvSpPr txBox="1"/>
          <p:nvPr/>
        </p:nvSpPr>
        <p:spPr bwMode="auto">
          <a:xfrm>
            <a:off x="609600" y="2479675"/>
            <a:ext cx="7924800" cy="5238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মন্ত্রণালয়</a:t>
            </a:r>
            <a:r>
              <a:rPr 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মাউশি</a:t>
            </a:r>
            <a:r>
              <a:rPr 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এনসিটিবি</a:t>
            </a:r>
            <a:r>
              <a:rPr 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এটুআই</a:t>
            </a:r>
            <a:r>
              <a:rPr 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কর্মকর্তাবৃন্দ</a:t>
            </a:r>
            <a:endParaRPr lang="en-US" sz="2800" dirty="0"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22"/>
          <p:cNvSpPr txBox="1">
            <a:spLocks noChangeArrowheads="1"/>
          </p:cNvSpPr>
          <p:nvPr/>
        </p:nvSpPr>
        <p:spPr bwMode="auto">
          <a:xfrm>
            <a:off x="609600" y="3470588"/>
            <a:ext cx="7924800" cy="24317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কন্টেন্ট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সম্পাদক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যাঁদের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পরামর্শ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তত্ত্বাবধানে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কন্টেন্ট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সমৃদ্ধ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তাঁরা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হলেন</a:t>
            </a:r>
            <a:r>
              <a:rPr lang="en-US" altLang="en-US" sz="28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  <a:p>
            <a:pPr algn="ctr"/>
            <a:endParaRPr lang="en-US" altLang="en-US" sz="2400" dirty="0"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altLang="en-US" sz="20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 </a:t>
            </a:r>
            <a:r>
              <a:rPr lang="en-US" altLang="en-US" sz="24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জনাব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4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ফেরদৌস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4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হোসেন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400" dirty="0" err="1" smtClean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সহযো</a:t>
            </a:r>
            <a:r>
              <a:rPr lang="bn-IN" altLang="en-US" sz="24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গী</a:t>
            </a:r>
            <a:r>
              <a:rPr lang="en-US" altLang="en-US" sz="24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4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অধ্যাপক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4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বাংলা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4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টিটিসি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4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খুলনা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।</a:t>
            </a:r>
          </a:p>
          <a:p>
            <a:pPr algn="just"/>
            <a:r>
              <a:rPr lang="en-US" altLang="en-US" sz="20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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4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জনাব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4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নিগার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4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সুলতানা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400" dirty="0" err="1" smtClean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সহকা</a:t>
            </a:r>
            <a:r>
              <a:rPr lang="bn-IN" altLang="en-US" sz="24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রী</a:t>
            </a:r>
            <a:r>
              <a:rPr lang="en-US" altLang="en-US" sz="24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4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অধ্যাপক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4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বাংলা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4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ফেনী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4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সরকারি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4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কলেজ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4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ফেনী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।</a:t>
            </a:r>
          </a:p>
          <a:p>
            <a:pPr algn="just"/>
            <a:r>
              <a:rPr lang="en-US" altLang="en-US" sz="20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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4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জনাব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4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জেসমীন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4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জাহান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altLang="en-US" sz="24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খানম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4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প্রভাষক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4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বাংলা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, </a:t>
            </a:r>
            <a:r>
              <a:rPr lang="en-US" altLang="en-US" sz="24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টিটিসি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 (</a:t>
            </a:r>
            <a:r>
              <a:rPr lang="en-US" altLang="en-US" sz="24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মহিলা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), </a:t>
            </a:r>
            <a:r>
              <a:rPr lang="en-US" altLang="en-US" sz="2400" dirty="0" err="1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ময়মনসিংহ</a:t>
            </a:r>
            <a:r>
              <a:rPr lang="en-US" altLang="en-US" sz="2400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  <a:sym typeface="Wingdings 2" pitchFamily="18" charset="2"/>
              </a:rPr>
              <a:t>।</a:t>
            </a:r>
            <a:endParaRPr lang="en-US" altLang="en-US" sz="2400" dirty="0"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40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320" y="609600"/>
            <a:ext cx="1514475" cy="20933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759" y="3458368"/>
            <a:ext cx="4471841" cy="31416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Muslim Balika 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239" y="1309254"/>
            <a:ext cx="1255857" cy="15863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541" y="426894"/>
            <a:ext cx="1670165" cy="20877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Round Diagonal Corner Rectangle 6"/>
          <p:cNvSpPr/>
          <p:nvPr/>
        </p:nvSpPr>
        <p:spPr>
          <a:xfrm>
            <a:off x="5025736" y="2895600"/>
            <a:ext cx="3356264" cy="1981200"/>
          </a:xfrm>
          <a:prstGeom prst="round2Diag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 Diagonal Corner Rectangle 7"/>
          <p:cNvSpPr/>
          <p:nvPr/>
        </p:nvSpPr>
        <p:spPr>
          <a:xfrm>
            <a:off x="732971" y="2895600"/>
            <a:ext cx="3225965" cy="1981200"/>
          </a:xfrm>
          <a:prstGeom prst="round2Diag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52800" y="426893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60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2971" y="5477125"/>
            <a:ext cx="8258629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মুসলিম বালিকা উচ্চ বিদ্যালয় ও কলেজ,</a:t>
            </a:r>
            <a:r>
              <a:rPr lang="en-AU" sz="3600" b="1" dirty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ময়মনসিংহ।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71260" y="3101370"/>
            <a:ext cx="3065216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IN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     : ষষ্ঠ</a:t>
            </a:r>
          </a:p>
          <a:p>
            <a:pPr algn="just"/>
            <a:r>
              <a:rPr lang="bn-BD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bn-IN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AU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১ম পত্র</a:t>
            </a:r>
            <a:endParaRPr lang="bn-BD" sz="2400" b="1" dirty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গদ্য</a:t>
            </a:r>
            <a:r>
              <a:rPr lang="bn-IN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</a:t>
            </a:r>
            <a:r>
              <a:rPr lang="en-AU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en-US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লাল গরুটা (পাঠ-১)</a:t>
            </a:r>
          </a:p>
          <a:p>
            <a:pPr algn="just"/>
            <a:r>
              <a:rPr lang="bn-BD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bn-IN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en-AU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৫০ মিনিট।</a:t>
            </a:r>
            <a:endParaRPr lang="en-US" sz="2400" b="1" dirty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0333" y="3101370"/>
            <a:ext cx="2751239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আনোয়ারা খাতুন</a:t>
            </a:r>
          </a:p>
          <a:p>
            <a:pPr algn="just"/>
            <a:r>
              <a:rPr lang="bn-BD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bn-IN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(বাংলা)</a:t>
            </a:r>
            <a:endParaRPr lang="bn-BD" sz="2400" b="1" dirty="0" smtClean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400" b="1" dirty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</a:t>
            </a:r>
            <a:r>
              <a:rPr lang="bn-BD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nwarakhatun</a:t>
            </a:r>
            <a:r>
              <a:rPr lang="en-US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iriam" pitchFamily="34" charset="-79"/>
                <a:cs typeface="Miriam" pitchFamily="34" charset="-79"/>
              </a:rPr>
              <a:t>70</a:t>
            </a:r>
            <a:r>
              <a:rPr lang="bn-BD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algn="just"/>
            <a:r>
              <a:rPr lang="bn-BD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@gmail.com</a:t>
            </a:r>
          </a:p>
        </p:txBody>
      </p:sp>
    </p:spTree>
    <p:extLst>
      <p:ext uri="{BB962C8B-B14F-4D97-AF65-F5344CB8AC3E}">
        <p14:creationId xmlns:p14="http://schemas.microsoft.com/office/powerpoint/2010/main" val="417584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26127"/>
            <a:ext cx="8139614" cy="53660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02807" y="415632"/>
            <a:ext cx="62484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 ছবিটিতে আমরা কী দেখতে পারছি?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24200" y="415632"/>
            <a:ext cx="2615011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 smtClean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 লাল গরু</a:t>
            </a:r>
          </a:p>
        </p:txBody>
      </p:sp>
    </p:spTree>
    <p:extLst>
      <p:ext uri="{BB962C8B-B14F-4D97-AF65-F5344CB8AC3E}">
        <p14:creationId xmlns:p14="http://schemas.microsoft.com/office/powerpoint/2010/main" val="31501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590800"/>
            <a:ext cx="5233163" cy="3506758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3426723" y="217667"/>
            <a:ext cx="2318262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>
                  <a:solidFill>
                    <a:srgbClr val="6C00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লাল গরুটা</a:t>
            </a:r>
            <a:endParaRPr lang="en-US" sz="5400" b="1" dirty="0" smtClean="0">
              <a:ln w="11430">
                <a:solidFill>
                  <a:srgbClr val="6C0000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05000" y="216270"/>
            <a:ext cx="5410200" cy="212365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bn-BD" sz="5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NikoshBAN" pitchFamily="2" charset="0"/>
              <a:cs typeface="NikoshBAN" pitchFamily="2" charset="0"/>
            </a:endParaRPr>
          </a:p>
          <a:p>
            <a:pPr algn="r"/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endParaRPr lang="en-US" sz="1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			   </a:t>
            </a:r>
            <a:r>
              <a:rPr lang="bn-BD" sz="3200" b="1" cap="all" dirty="0" smtClean="0">
                <a:ln w="0"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সত্যেন সেন</a:t>
            </a:r>
            <a:endParaRPr lang="en-US" sz="3200" b="1" cap="all" dirty="0">
              <a:ln w="0"/>
              <a:solidFill>
                <a:srgbClr val="00206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25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261293"/>
            <a:ext cx="1828800" cy="76944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3081" y="994305"/>
            <a:ext cx="60452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</a:t>
            </a:r>
            <a:r>
              <a:rPr lang="bn-IN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শেষে</a:t>
            </a:r>
            <a:r>
              <a:rPr lang="bn-BD" sz="36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শিক্ষার্থীরা....</a:t>
            </a:r>
            <a:endParaRPr lang="en-US" sz="36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048" y="3657600"/>
            <a:ext cx="7924800" cy="10772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নির্বাচিত অংশটুকু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১৪-১৫) 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পড়তে</a:t>
            </a: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পারবে।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6713" y="2819400"/>
            <a:ext cx="7924800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</a:t>
            </a:r>
            <a:r>
              <a:rPr lang="bn-IN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বাক্যে প্রয়োগ করতে পারবে।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3919" y="1600200"/>
            <a:ext cx="7924800" cy="10772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লেখক ‘সত্যেন সেন’-এর সংক্ষিপ্ত জীবনী উল্লেখ করতে পারবে।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9003" y="4953000"/>
            <a:ext cx="7924800" cy="10772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bn-BD" sz="32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লাল গরুর প্রতি নিধিরামের পরিবারের আচরণ বিশ্লেষণ করতে পারবে। </a:t>
            </a:r>
            <a:endParaRPr lang="en-US" sz="32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77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7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0" y="304800"/>
            <a:ext cx="27813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লেখক পরিচিতি</a:t>
            </a:r>
            <a:endParaRPr lang="en-US" sz="40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819400"/>
            <a:ext cx="1600200" cy="1725780"/>
          </a:xfrm>
          <a:prstGeom prst="ellipse">
            <a:avLst/>
          </a:prstGeom>
          <a:ln w="38100" cap="rnd">
            <a:solidFill>
              <a:srgbClr val="F78DD4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ounded Rectangle 6"/>
          <p:cNvSpPr/>
          <p:nvPr/>
        </p:nvSpPr>
        <p:spPr>
          <a:xfrm>
            <a:off x="2057400" y="1371600"/>
            <a:ext cx="1828800" cy="1295400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33154" y="1737063"/>
            <a:ext cx="180057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১৯০৭ খ্রিষ্টাব্দে </a:t>
            </a:r>
            <a:endParaRPr lang="bn-BD" sz="20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মুন্সিগঞ্জ জেলায়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41895" y="1279863"/>
            <a:ext cx="7136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>
                  <a:solidFill>
                    <a:srgbClr val="00B050"/>
                  </a:solidFill>
                </a:ln>
                <a:solidFill>
                  <a:srgbClr val="006C3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জন্ম-</a:t>
            </a:r>
            <a:endParaRPr lang="en-US" sz="2800" b="1" cap="none" spc="0" dirty="0">
              <a:ln w="11430">
                <a:solidFill>
                  <a:srgbClr val="00B050"/>
                </a:solidFill>
              </a:ln>
              <a:solidFill>
                <a:srgbClr val="006C3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86200" y="2743200"/>
            <a:ext cx="1828800" cy="1295400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61954" y="3261063"/>
            <a:ext cx="1800578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ক্ষিতিমোহন সেন</a:t>
            </a:r>
            <a:endParaRPr lang="bn-BD" sz="20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67200" y="2743200"/>
            <a:ext cx="100540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>
                  <a:solidFill>
                    <a:srgbClr val="00B050"/>
                  </a:solidFill>
                </a:ln>
                <a:solidFill>
                  <a:srgbClr val="006C3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পিতৃব্য-</a:t>
            </a:r>
            <a:endParaRPr lang="en-US" sz="2800" b="1" cap="none" spc="0" dirty="0">
              <a:ln w="11430">
                <a:solidFill>
                  <a:srgbClr val="00B050"/>
                </a:solidFill>
              </a:ln>
              <a:solidFill>
                <a:srgbClr val="006C3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886200" y="4191000"/>
            <a:ext cx="1828800" cy="1295400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962400" y="4191000"/>
            <a:ext cx="171553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 w="11430">
                  <a:solidFill>
                    <a:srgbClr val="00B050"/>
                  </a:solidFill>
                </a:ln>
                <a:solidFill>
                  <a:srgbClr val="006C3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পিতামহের ভ্রাতা</a:t>
            </a:r>
            <a:endParaRPr lang="en-US" sz="2400" b="1" cap="none" spc="0" dirty="0">
              <a:ln w="11430">
                <a:solidFill>
                  <a:srgbClr val="00B050"/>
                </a:solidFill>
              </a:ln>
              <a:solidFill>
                <a:srgbClr val="006C3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86200" y="4572000"/>
            <a:ext cx="180057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মনোমোহন সেন ও মুরারীমোহন সেন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04800" y="2743200"/>
            <a:ext cx="1828800" cy="1295400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62000" y="2743200"/>
            <a:ext cx="86113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 w="11430">
                  <a:solidFill>
                    <a:srgbClr val="00B050"/>
                  </a:solidFill>
                </a:ln>
                <a:solidFill>
                  <a:srgbClr val="006C3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পুরস্কার</a:t>
            </a:r>
            <a:endParaRPr lang="en-US" sz="2400" b="1" cap="none" spc="0" dirty="0">
              <a:ln w="11430">
                <a:solidFill>
                  <a:srgbClr val="00B050"/>
                </a:solidFill>
              </a:ln>
              <a:solidFill>
                <a:srgbClr val="006C3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" y="3124200"/>
            <a:ext cx="180057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বাংলা একাডেমী ও আদমজী পুরস্কার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4800" y="4191000"/>
            <a:ext cx="1828800" cy="1295400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70202" y="4191000"/>
            <a:ext cx="64472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 w="11430">
                  <a:solidFill>
                    <a:srgbClr val="00B050"/>
                  </a:solidFill>
                </a:ln>
                <a:solidFill>
                  <a:srgbClr val="006C3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নেতা</a:t>
            </a:r>
            <a:endParaRPr lang="en-US" sz="2400" b="1" cap="none" spc="0" dirty="0">
              <a:ln w="11430">
                <a:solidFill>
                  <a:srgbClr val="00B050"/>
                </a:solidFill>
              </a:ln>
              <a:solidFill>
                <a:srgbClr val="006C3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4495800"/>
            <a:ext cx="180057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বিপ্লবী, স্বাধীনতা-সংগ্রামী এবং প্রগতিশীল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133600" y="5334000"/>
            <a:ext cx="1752600" cy="1219200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667000" y="5334000"/>
            <a:ext cx="58221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 w="11430">
                  <a:solidFill>
                    <a:srgbClr val="00B050"/>
                  </a:solidFill>
                </a:ln>
                <a:solidFill>
                  <a:srgbClr val="006C3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মৃত্যু</a:t>
            </a:r>
            <a:endParaRPr lang="en-US" sz="2400" b="1" cap="none" spc="0" dirty="0">
              <a:ln w="11430">
                <a:solidFill>
                  <a:srgbClr val="00B050"/>
                </a:solidFill>
              </a:ln>
              <a:solidFill>
                <a:srgbClr val="006C3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33600" y="5791200"/>
            <a:ext cx="180057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১৯৮১ সালে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990600"/>
            <a:ext cx="1296924" cy="1676400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990600"/>
            <a:ext cx="1371600" cy="1696720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895600"/>
            <a:ext cx="1257300" cy="16764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4800600"/>
            <a:ext cx="1327150" cy="1700936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800600"/>
            <a:ext cx="1371600" cy="1676400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31" name="Oval 30"/>
          <p:cNvSpPr/>
          <p:nvPr/>
        </p:nvSpPr>
        <p:spPr>
          <a:xfrm>
            <a:off x="5944410" y="2926114"/>
            <a:ext cx="1447800" cy="1569685"/>
          </a:xfrm>
          <a:prstGeom prst="ellipse">
            <a:avLst/>
          </a:prstGeom>
          <a:solidFill>
            <a:srgbClr val="FEE2F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রচনাবলী</a:t>
            </a:r>
            <a:endParaRPr lang="en-GB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09800" y="44958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2800" dirty="0" smtClean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সত্যেন সেন</a:t>
            </a:r>
            <a:endParaRPr lang="en-US" sz="2800" dirty="0"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4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500"/>
                            </p:stCondLst>
                            <p:childTnLst>
                              <p:par>
                                <p:cTn id="1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500"/>
                            </p:stCondLst>
                            <p:childTnLst>
                              <p:par>
                                <p:cTn id="1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500"/>
                            </p:stCondLst>
                            <p:childTnLst>
                              <p:par>
                                <p:cTn id="1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  <p:bldP spid="9" grpId="0"/>
      <p:bldP spid="10" grpId="0" animBg="1"/>
      <p:bldP spid="11" grpId="0"/>
      <p:bldP spid="12" grpId="0"/>
      <p:bldP spid="13" grpId="0" animBg="1"/>
      <p:bldP spid="14" grpId="0"/>
      <p:bldP spid="15" grpId="0"/>
      <p:bldP spid="16" grpId="0" animBg="1"/>
      <p:bldP spid="17" grpId="0"/>
      <p:bldP spid="18" grpId="0"/>
      <p:bldP spid="19" grpId="0" animBg="1"/>
      <p:bldP spid="20" grpId="0"/>
      <p:bldP spid="21" grpId="0"/>
      <p:bldP spid="22" grpId="0" animBg="1"/>
      <p:bldP spid="23" grpId="0"/>
      <p:bldP spid="24" grpId="0"/>
      <p:bldP spid="31" grpId="0" animBg="1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529771"/>
            <a:ext cx="2874818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0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1" y="5029200"/>
            <a:ext cx="7391400" cy="10772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লেখক ‘সত্যেন সেন’-এর জীবনের উল্লেখযোগ্য তথ্যগুলি </a:t>
            </a:r>
            <a:r>
              <a:rPr lang="bn-IN" sz="32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</a:t>
            </a:r>
            <a:r>
              <a:rPr lang="bn-BD" sz="32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 বাক্যে লেখ।</a:t>
            </a:r>
            <a:endParaRPr lang="en-US" sz="3200" b="1" dirty="0">
              <a:ln w="11430">
                <a:solidFill>
                  <a:srgbClr val="18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600200"/>
            <a:ext cx="4419600" cy="3314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024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440829"/>
            <a:ext cx="2057400" cy="76944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 পাঠ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41764"/>
            <a:ext cx="6019800" cy="4514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1262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9022</TotalTime>
  <Words>1489</Words>
  <Application>Microsoft Office PowerPoint</Application>
  <PresentationFormat>On-screen Show (4:3)</PresentationFormat>
  <Paragraphs>182</Paragraphs>
  <Slides>29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SCE</dc:creator>
  <cp:lastModifiedBy>ismail - [2010]</cp:lastModifiedBy>
  <cp:revision>364</cp:revision>
  <dcterms:created xsi:type="dcterms:W3CDTF">2006-08-16T00:00:00Z</dcterms:created>
  <dcterms:modified xsi:type="dcterms:W3CDTF">2016-08-07T06:55:12Z</dcterms:modified>
</cp:coreProperties>
</file>